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273" r:id="rId4"/>
    <p:sldId id="287" r:id="rId5"/>
    <p:sldId id="258" r:id="rId6"/>
    <p:sldId id="288" r:id="rId7"/>
    <p:sldId id="289" r:id="rId8"/>
    <p:sldId id="278" r:id="rId9"/>
    <p:sldId id="281" r:id="rId10"/>
    <p:sldId id="282" r:id="rId11"/>
    <p:sldId id="283" r:id="rId12"/>
    <p:sldId id="284" r:id="rId13"/>
    <p:sldId id="264" r:id="rId14"/>
    <p:sldId id="275" r:id="rId15"/>
    <p:sldId id="316" r:id="rId16"/>
    <p:sldId id="269" r:id="rId17"/>
    <p:sldId id="294" r:id="rId18"/>
    <p:sldId id="265" r:id="rId19"/>
    <p:sldId id="271" r:id="rId20"/>
    <p:sldId id="291" r:id="rId21"/>
    <p:sldId id="290" r:id="rId22"/>
    <p:sldId id="293" r:id="rId23"/>
    <p:sldId id="270" r:id="rId24"/>
    <p:sldId id="295" r:id="rId25"/>
    <p:sldId id="314" r:id="rId26"/>
    <p:sldId id="298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263" r:id="rId41"/>
    <p:sldId id="315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82448" autoAdjust="0"/>
  </p:normalViewPr>
  <p:slideViewPr>
    <p:cSldViewPr>
      <p:cViewPr varScale="1">
        <p:scale>
          <a:sx n="83" d="100"/>
          <a:sy n="83" d="100"/>
        </p:scale>
        <p:origin x="-19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5 equal to x, which isn’t possible because 5 is a static number that can’t change.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5 equal to x, which isn’t possible because 5 is a static number that can’t change.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all the statements exist at the same time,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all the statements exist at the same time,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the</a:t>
            </a:r>
            <a:r>
              <a:rPr lang="en-US" baseline="0" dirty="0" smtClean="0"/>
              <a:t> equal sign is a statement of fact.</a:t>
            </a:r>
          </a:p>
          <a:p>
            <a:r>
              <a:rPr lang="en-US" baseline="0" dirty="0" smtClean="0"/>
              <a:t>In programming, the equal sign is a direction to the computer to do something (assign a value to a variable). T</a:t>
            </a:r>
            <a:r>
              <a:rPr lang="en-US" dirty="0" smtClean="0"/>
              <a:t>he two statements</a:t>
            </a:r>
            <a:r>
              <a:rPr lang="en-US" baseline="0" dirty="0" smtClean="0"/>
              <a:t> direct the computer to:</a:t>
            </a:r>
          </a:p>
          <a:p>
            <a:r>
              <a:rPr lang="en-US" baseline="0" dirty="0" smtClean="0"/>
              <a:t>Make x equal to 5. Then,</a:t>
            </a:r>
          </a:p>
          <a:p>
            <a:r>
              <a:rPr lang="en-US" baseline="0" dirty="0" smtClean="0"/>
              <a:t>Evaluate x + 1. Then, take that result and make x equal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problem! In programming, the right side of the equal sign is evaluated first, and then the result is assigned to the variable on the left.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the</a:t>
            </a:r>
            <a:r>
              <a:rPr lang="en-US" baseline="0" dirty="0" smtClean="0"/>
              <a:t> equal sign is a statement of fact.</a:t>
            </a:r>
          </a:p>
          <a:p>
            <a:r>
              <a:rPr lang="en-US" baseline="0" dirty="0" smtClean="0"/>
              <a:t>In programming, the equal sign is a direction to the computer to do something (assign a value to a variable). T</a:t>
            </a:r>
            <a:r>
              <a:rPr lang="en-US" dirty="0" smtClean="0"/>
              <a:t>he two statements</a:t>
            </a:r>
            <a:r>
              <a:rPr lang="en-US" baseline="0" dirty="0" smtClean="0"/>
              <a:t> direct the computer to:</a:t>
            </a:r>
          </a:p>
          <a:p>
            <a:r>
              <a:rPr lang="en-US" baseline="0" dirty="0" smtClean="0"/>
              <a:t>Make x equal to 5. Then,</a:t>
            </a:r>
          </a:p>
          <a:p>
            <a:r>
              <a:rPr lang="en-US" baseline="0" dirty="0" smtClean="0"/>
              <a:t>Evaluate x + 1. Then, take that result and make x equal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problem! In programming, the right side of the equal sign is evaluated first, and then the result is assigned to the variable on the left.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a pleasure to be part of this amazing project!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0084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Laproscopic</a:t>
            </a:r>
            <a:r>
              <a:rPr lang="en-US" dirty="0"/>
              <a:t> surgery.</a:t>
            </a:r>
            <a:r>
              <a:rPr lang="en-US" baseline="0" dirty="0"/>
              <a:t>  Game wasn’t even designed to help them, but it did</a:t>
            </a:r>
            <a:r>
              <a:rPr lang="en-US" baseline="0" dirty="0" smtClean="0"/>
              <a:t>. 2007. http://</a:t>
            </a:r>
            <a:r>
              <a:rPr lang="en-US" baseline="0" dirty="0" err="1" smtClean="0"/>
              <a:t>archsurg.ama-assn.org</a:t>
            </a:r>
            <a:r>
              <a:rPr lang="en-US" baseline="0" dirty="0" smtClean="0"/>
              <a:t>/</a:t>
            </a:r>
            <a:r>
              <a:rPr lang="en-US" baseline="0" dirty="0" err="1" smtClean="0"/>
              <a:t>cgi</a:t>
            </a:r>
            <a:r>
              <a:rPr lang="en-US" baseline="0" dirty="0" smtClean="0"/>
              <a:t>/content/short/142/2/181</a:t>
            </a:r>
            <a:endParaRPr lang="en-US" baseline="0" dirty="0"/>
          </a:p>
          <a:p>
            <a:r>
              <a:rPr lang="en-US" baseline="0" dirty="0"/>
              <a:t>First Person Shooters – driving at night, in the fog, peripheral vision</a:t>
            </a:r>
            <a:r>
              <a:rPr lang="en-US" baseline="0" dirty="0" smtClean="0"/>
              <a:t>. http://</a:t>
            </a:r>
            <a:r>
              <a:rPr lang="en-US" baseline="0" dirty="0" err="1" smtClean="0"/>
              <a:t>www.rochester.edu</a:t>
            </a:r>
            <a:r>
              <a:rPr lang="en-US" baseline="0" dirty="0" smtClean="0"/>
              <a:t>/news/</a:t>
            </a:r>
            <a:r>
              <a:rPr lang="en-US" baseline="0" dirty="0" err="1" smtClean="0"/>
              <a:t>show.php?id</a:t>
            </a:r>
            <a:r>
              <a:rPr lang="en-US" baseline="0" dirty="0" smtClean="0"/>
              <a:t>=3342</a:t>
            </a:r>
            <a:endParaRPr lang="en-US" baseline="0" dirty="0"/>
          </a:p>
          <a:p>
            <a:r>
              <a:rPr lang="en-US" baseline="0" dirty="0"/>
              <a:t>Games bring people together across age, gender, culture,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11" Type="http://schemas.openxmlformats.org/officeDocument/2006/relationships/image" Target="../media/image11.jpeg"/><Relationship Id="rId5" Type="http://schemas.openxmlformats.org/officeDocument/2006/relationships/image" Target="../media/image6.png"/><Relationship Id="rId10" Type="http://schemas.openxmlformats.org/officeDocument/2006/relationships/image" Target="../media/image3.gif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035314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Women in</a:t>
            </a:r>
            <a:br>
              <a:rPr lang="en-US" sz="5400" dirty="0" smtClean="0"/>
            </a:br>
            <a:r>
              <a:rPr lang="en-US" sz="5400" smtClean="0"/>
              <a:t>Game Programming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Game Programming Skills?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08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Programming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Thinking and Programming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800" dirty="0" smtClean="0"/>
          </a:p>
          <a:p>
            <a:r>
              <a:rPr lang="en-US" dirty="0" smtClean="0"/>
              <a:t>Research and </a:t>
            </a:r>
            <a:r>
              <a:rPr lang="en-US" dirty="0"/>
              <a:t>Resourcefulness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800" dirty="0" smtClean="0"/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Written,</a:t>
            </a:r>
            <a:r>
              <a:rPr lang="en-US" dirty="0"/>
              <a:t> </a:t>
            </a:r>
            <a:r>
              <a:rPr lang="en-US" dirty="0" smtClean="0"/>
              <a:t>Verbal, Visual, Aural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Creative thinking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800" dirty="0"/>
          </a:p>
          <a:p>
            <a:r>
              <a:rPr lang="en-US" dirty="0" smtClean="0"/>
              <a:t>Attention to detail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800" dirty="0" smtClean="0"/>
          </a:p>
          <a:p>
            <a:r>
              <a:rPr lang="en-US" dirty="0" smtClean="0"/>
              <a:t>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27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Enrollment survey on the course website: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http://irafay.com/classes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rite your name and a random number on a whiteboard when you’re done.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Three projects  (~4 weeks each)</a:t>
            </a:r>
          </a:p>
          <a:p>
            <a:pPr lvl="1"/>
            <a:r>
              <a:rPr lang="en-US" dirty="0" smtClean="0"/>
              <a:t>1 individual, 1 small team, 1 TBD</a:t>
            </a:r>
          </a:p>
          <a:p>
            <a:pPr lvl="1"/>
            <a:r>
              <a:rPr lang="en-US" dirty="0" smtClean="0"/>
              <a:t>I provide a game design document,</a:t>
            </a:r>
            <a:br>
              <a:rPr lang="en-US" dirty="0" smtClean="0"/>
            </a:br>
            <a:r>
              <a:rPr lang="en-US" dirty="0" smtClean="0"/>
              <a:t>you make the game</a:t>
            </a:r>
          </a:p>
          <a:p>
            <a:pPr lvl="1"/>
            <a:r>
              <a:rPr lang="en-US" dirty="0" smtClean="0"/>
              <a:t>Projects build over the semester as your skills grow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Unity</a:t>
            </a:r>
          </a:p>
          <a:p>
            <a:pPr lvl="1"/>
            <a:r>
              <a:rPr lang="en-US" dirty="0" smtClean="0"/>
              <a:t>Some learning curve</a:t>
            </a:r>
          </a:p>
          <a:p>
            <a:pPr lvl="1"/>
            <a:r>
              <a:rPr lang="en-US" dirty="0" smtClean="0"/>
              <a:t>Used professionally</a:t>
            </a:r>
          </a:p>
          <a:p>
            <a:pPr lvl="1"/>
            <a:r>
              <a:rPr lang="en-US" dirty="0" smtClean="0"/>
              <a:t>Lots of resources available online</a:t>
            </a:r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C#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Q&amp;A with professional women game </a:t>
            </a:r>
            <a:r>
              <a:rPr lang="en-US" dirty="0" err="1" smtClean="0"/>
              <a:t>devs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You can be one, too!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Currently ~7 lined up for the semester, possibly more</a:t>
            </a:r>
          </a:p>
          <a:p>
            <a:endParaRPr lang="en-US" dirty="0" smtClean="0"/>
          </a:p>
          <a:p>
            <a:r>
              <a:rPr lang="en-US" dirty="0" smtClean="0"/>
              <a:t>Come prepared with questions!</a:t>
            </a:r>
          </a:p>
          <a:p>
            <a:pPr lvl="1"/>
            <a:r>
              <a:rPr lang="en-US" dirty="0" smtClean="0"/>
              <a:t>First is Alice </a:t>
            </a:r>
            <a:r>
              <a:rPr lang="en-US" dirty="0" err="1" smtClean="0"/>
              <a:t>Ching</a:t>
            </a:r>
            <a:r>
              <a:rPr lang="en-US" dirty="0" smtClean="0"/>
              <a:t> in 12 days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will try to lecture minimally.</a:t>
            </a:r>
          </a:p>
          <a:p>
            <a:endParaRPr lang="en-US" dirty="0" smtClean="0"/>
          </a:p>
          <a:p>
            <a:r>
              <a:rPr lang="en-US" dirty="0" smtClean="0"/>
              <a:t>We will spend the majority of class time on demos and lab time.</a:t>
            </a:r>
          </a:p>
          <a:p>
            <a:endParaRPr lang="en-US" dirty="0" smtClean="0"/>
          </a:p>
          <a:p>
            <a:r>
              <a:rPr lang="en-US" dirty="0" smtClean="0"/>
              <a:t>Frequent Q&amp;A with women game </a:t>
            </a:r>
            <a:r>
              <a:rPr lang="en-US" dirty="0" err="1" smtClean="0"/>
              <a:t>devs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1534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Find the syllabus:</a:t>
            </a:r>
          </a:p>
          <a:p>
            <a:pPr>
              <a:buNone/>
            </a:pPr>
            <a:endParaRPr lang="en-US" sz="900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http://irafay.com/classes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dirty="0" smtClean="0"/>
              <a:t>Think of at least one question or suggestion for improvement.</a:t>
            </a:r>
          </a:p>
          <a:p>
            <a:endParaRPr lang="en-US" dirty="0" smtClean="0"/>
          </a:p>
          <a:p>
            <a:r>
              <a:rPr lang="en-US" dirty="0" smtClean="0"/>
              <a:t>When you’re done, write TRUE or FALSE by your name on the whiteboard.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4038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My wife is due on Sept 29</a:t>
            </a:r>
          </a:p>
          <a:p>
            <a:endParaRPr lang="en-US" dirty="0" smtClean="0"/>
          </a:p>
          <a:p>
            <a:r>
              <a:rPr lang="en-US" dirty="0" smtClean="0"/>
              <a:t>I’ll miss 1 week of class after the baby arrives</a:t>
            </a:r>
          </a:p>
          <a:p>
            <a:endParaRPr lang="en-US" dirty="0" smtClean="0"/>
          </a:p>
          <a:p>
            <a:r>
              <a:rPr lang="en-US" dirty="0" smtClean="0"/>
              <a:t>Jaime Davila will cover class</a:t>
            </a:r>
          </a:p>
        </p:txBody>
      </p:sp>
      <p:pic>
        <p:nvPicPr>
          <p:cNvPr id="1026" name="Picture 2" descr="C:\Users\Ira\Documents\My Dropbox\Sam Photos\Small for sending\Sam Smiling Week 10.jpg"/>
          <p:cNvPicPr>
            <a:picLocks noChangeAspect="1" noChangeArrowheads="1"/>
          </p:cNvPicPr>
          <p:nvPr/>
        </p:nvPicPr>
        <p:blipFill>
          <a:blip r:embed="rId2" cstate="print"/>
          <a:srcRect r="15952"/>
          <a:stretch>
            <a:fillRect/>
          </a:stretch>
        </p:blipFill>
        <p:spPr bwMode="auto">
          <a:xfrm>
            <a:off x="4419600" y="1667636"/>
            <a:ext cx="4724400" cy="41997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628749" y="5867400"/>
            <a:ext cx="199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Sam, age 10 weeks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Lots of people want to take this course!</a:t>
            </a:r>
          </a:p>
          <a:p>
            <a:pPr lvl="1"/>
            <a:r>
              <a:rPr lang="en-US" dirty="0" err="1" smtClean="0"/>
              <a:t>Yay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What is a fair way of deciding who gets in?</a:t>
            </a:r>
          </a:p>
          <a:p>
            <a:endParaRPr lang="en-US" dirty="0" smtClean="0"/>
          </a:p>
          <a:p>
            <a:r>
              <a:rPr lang="en-US" dirty="0" smtClean="0"/>
              <a:t>I want to accept as many students as possible, without degrading the educational experience.</a:t>
            </a:r>
          </a:p>
          <a:p>
            <a:pPr lvl="1"/>
            <a:r>
              <a:rPr lang="en-US" dirty="0" smtClean="0"/>
              <a:t>There is a hard limit. Maybe 20?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Course Intro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Syllabus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Project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who...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529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attend every class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emailed me in advance to express interest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are willing to work hard and are likely to raise the quality level of the course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add gender/cultural diversity to the course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declared a concentration in game development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are more junior and want to start down this educational path (for an intro class)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are more senior and won't have another chance</a:t>
            </a:r>
            <a:br>
              <a:rPr lang="en-US" sz="2800" dirty="0" smtClean="0"/>
            </a:br>
            <a:r>
              <a:rPr lang="en-US" sz="2800" dirty="0" smtClean="0"/>
              <a:t>to take this course (for an advanced class)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I’ll look at survey data</a:t>
            </a:r>
          </a:p>
          <a:p>
            <a:endParaRPr lang="en-US" dirty="0" smtClean="0"/>
          </a:p>
          <a:p>
            <a:r>
              <a:rPr lang="en-US" dirty="0" smtClean="0"/>
              <a:t>If you don’t get in, I’ll strive to make resources available online.</a:t>
            </a:r>
          </a:p>
          <a:p>
            <a:endParaRPr lang="en-US" dirty="0" smtClean="0"/>
          </a:p>
          <a:p>
            <a:r>
              <a:rPr lang="en-US" dirty="0" smtClean="0"/>
              <a:t>Website is publicly available!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http://irafay.com/classes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Rosh Hashana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No Ira on Monday due to Rosh Hashana</a:t>
            </a:r>
          </a:p>
          <a:p>
            <a:pPr lvl="1"/>
            <a:r>
              <a:rPr lang="en-US" dirty="0" smtClean="0"/>
              <a:t>Meet anyway?</a:t>
            </a:r>
          </a:p>
          <a:p>
            <a:endParaRPr lang="en-US" dirty="0" smtClean="0"/>
          </a:p>
          <a:p>
            <a:r>
              <a:rPr lang="en-US" dirty="0" smtClean="0"/>
              <a:t>I’ll make final enrollment decisions ASAP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Find Project 1 on the course website:</a:t>
            </a:r>
          </a:p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http://irafay.com/classes</a:t>
            </a:r>
          </a:p>
          <a:p>
            <a:pPr>
              <a:buNone/>
            </a:pPr>
            <a:endParaRPr lang="en-US" sz="1400" dirty="0" smtClean="0"/>
          </a:p>
          <a:p>
            <a:endParaRPr lang="en-US" dirty="0" smtClean="0"/>
          </a:p>
          <a:p>
            <a:r>
              <a:rPr lang="en-US" dirty="0" smtClean="0"/>
              <a:t>Unity demo!</a:t>
            </a:r>
          </a:p>
          <a:p>
            <a:endParaRPr lang="en-US" dirty="0" smtClean="0"/>
          </a:p>
          <a:p>
            <a:r>
              <a:rPr lang="en-US" dirty="0" smtClean="0"/>
              <a:t>Growth mindset reminder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Unity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Storing files on your hard drive</a:t>
            </a:r>
          </a:p>
          <a:p>
            <a:pPr lvl="1"/>
            <a:r>
              <a:rPr lang="en-US" dirty="0" smtClean="0"/>
              <a:t>Backups?</a:t>
            </a:r>
          </a:p>
          <a:p>
            <a:endParaRPr lang="en-US" dirty="0" smtClean="0"/>
          </a:p>
          <a:p>
            <a:r>
              <a:rPr lang="en-US" dirty="0" smtClean="0"/>
              <a:t>Project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 and programming look similar, but aren’t the same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ay_Games_Logo_WhiteBG.png"/>
          <p:cNvPicPr>
            <a:picLocks noChangeAspect="1"/>
          </p:cNvPicPr>
          <p:nvPr/>
        </p:nvPicPr>
        <p:blipFill>
          <a:blip r:embed="rId3" cstate="print"/>
          <a:srcRect l="19600" t="3600" r="18000" b="10000"/>
          <a:stretch>
            <a:fillRect/>
          </a:stretch>
        </p:blipFill>
        <p:spPr>
          <a:xfrm>
            <a:off x="304800" y="1600200"/>
            <a:ext cx="1761067" cy="2438400"/>
          </a:xfrm>
          <a:prstGeom prst="rect">
            <a:avLst/>
          </a:prstGeom>
        </p:spPr>
      </p:pic>
      <p:pic>
        <p:nvPicPr>
          <p:cNvPr id="4" name="Picture 3" descr="pog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73"/>
          <a:stretch>
            <a:fillRect/>
          </a:stretch>
        </p:blipFill>
        <p:spPr>
          <a:xfrm>
            <a:off x="2591514" y="3911838"/>
            <a:ext cx="4267200" cy="1774424"/>
          </a:xfrm>
          <a:prstGeom prst="rect">
            <a:avLst/>
          </a:prstGeom>
        </p:spPr>
      </p:pic>
      <p:pic>
        <p:nvPicPr>
          <p:cNvPr id="5" name="Picture 4" descr="MISM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9028" y="1743340"/>
            <a:ext cx="3368842" cy="914400"/>
          </a:xfrm>
          <a:prstGeom prst="rect">
            <a:avLst/>
          </a:prstGeom>
        </p:spPr>
      </p:pic>
      <p:pic>
        <p:nvPicPr>
          <p:cNvPr id="6" name="Picture 5" descr="quinnipiac_logo.gi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9000" y="5791200"/>
            <a:ext cx="2133600" cy="872836"/>
          </a:xfrm>
          <a:prstGeom prst="rect">
            <a:avLst/>
          </a:prstGeom>
        </p:spPr>
      </p:pic>
      <p:pic>
        <p:nvPicPr>
          <p:cNvPr id="3" name="Picture 2" descr="ETC.jpe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154" b="7692"/>
          <a:stretch>
            <a:fillRect/>
          </a:stretch>
        </p:blipFill>
        <p:spPr>
          <a:xfrm>
            <a:off x="6629400" y="1600200"/>
            <a:ext cx="2476500" cy="21336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pic>
        <p:nvPicPr>
          <p:cNvPr id="9" name="Picture 8" descr="Activision.png"/>
          <p:cNvPicPr>
            <a:picLocks noChangeAspect="1"/>
          </p:cNvPicPr>
          <p:nvPr/>
        </p:nvPicPr>
        <p:blipFill>
          <a:blip r:embed="rId8" cstate="print"/>
          <a:srcRect l="4909" t="38364" r="6364" b="36909"/>
          <a:stretch>
            <a:fillRect/>
          </a:stretch>
        </p:blipFill>
        <p:spPr>
          <a:xfrm>
            <a:off x="2954708" y="2979632"/>
            <a:ext cx="3124200" cy="870679"/>
          </a:xfrm>
          <a:prstGeom prst="rect">
            <a:avLst/>
          </a:prstGeom>
        </p:spPr>
      </p:pic>
      <p:pic>
        <p:nvPicPr>
          <p:cNvPr id="10" name="Picture 9" descr="disney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52400" y="4005844"/>
            <a:ext cx="1981876" cy="1066800"/>
          </a:xfrm>
          <a:prstGeom prst="rect">
            <a:avLst/>
          </a:prstGeom>
        </p:spPr>
      </p:pic>
      <p:pic>
        <p:nvPicPr>
          <p:cNvPr id="11" name="Picture 2" descr="C:\Users\Ira\Documents\My Dropbox\Presentations\GenCon\hampshire.gif"/>
          <p:cNvPicPr>
            <a:picLocks noChangeAspect="1" noChangeArrowheads="1"/>
          </p:cNvPicPr>
          <p:nvPr/>
        </p:nvPicPr>
        <p:blipFill>
          <a:blip r:embed="rId10" cstate="print"/>
          <a:srcRect l="14286" r="9524"/>
          <a:stretch>
            <a:fillRect/>
          </a:stretch>
        </p:blipFill>
        <p:spPr bwMode="auto">
          <a:xfrm>
            <a:off x="6629400" y="4934134"/>
            <a:ext cx="2514600" cy="1847666"/>
          </a:xfrm>
          <a:prstGeom prst="rect">
            <a:avLst/>
          </a:prstGeom>
          <a:noFill/>
        </p:spPr>
      </p:pic>
      <p:pic>
        <p:nvPicPr>
          <p:cNvPr id="8" name="Picture 7" descr="electronic-arts-logo-thumb.jpg"/>
          <p:cNvPicPr>
            <a:picLocks noChangeAspect="1"/>
          </p:cNvPicPr>
          <p:nvPr/>
        </p:nvPicPr>
        <p:blipFill>
          <a:blip r:embed="rId11" cstate="print"/>
          <a:srcRect l="14792" r="14208"/>
          <a:stretch>
            <a:fillRect/>
          </a:stretch>
        </p:blipFill>
        <p:spPr>
          <a:xfrm>
            <a:off x="228601" y="5029200"/>
            <a:ext cx="1747443" cy="163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27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Typo intolerant!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9144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Capitalization and punctuation must be precise!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5 = x;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noProof="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5 = x;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noProof="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NOT OK!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assigns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en-US" sz="3200" dirty="0" smtClean="0"/>
              <a:t>value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 coexist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 coexist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8862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x = 6;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 smtClean="0"/>
              <a:t>Statements happen in order.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x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x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x + 1;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OK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= assigns a value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Jen</a:t>
            </a:r>
          </a:p>
          <a:p>
            <a:r>
              <a:rPr lang="en-US" dirty="0" smtClean="0"/>
              <a:t>Isaiah</a:t>
            </a:r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Jam!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Sept 26-27 at </a:t>
            </a:r>
            <a:r>
              <a:rPr lang="en-US" dirty="0" err="1" smtClean="0"/>
              <a:t>TopatoCon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info on course website</a:t>
            </a:r>
          </a:p>
          <a:p>
            <a:endParaRPr lang="en-US" dirty="0" smtClean="0"/>
          </a:p>
          <a:p>
            <a:r>
              <a:rPr lang="en-US" dirty="0" smtClean="0"/>
              <a:t>Participation will be positively reflected in your evaluation/grade, and more importantly, it’s good networking and experience.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Isaiah + team made a game over the summer!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http://stout.hampshire.edu/~ibm13/CraftingLife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Preferred Pronoun</a:t>
            </a:r>
          </a:p>
          <a:p>
            <a:r>
              <a:rPr lang="en-US" dirty="0" smtClean="0"/>
              <a:t>Most recent game you played</a:t>
            </a:r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names is an important part of building a community</a:t>
            </a:r>
          </a:p>
          <a:p>
            <a:endParaRPr lang="en-US" dirty="0" smtClean="0"/>
          </a:p>
          <a:p>
            <a:r>
              <a:rPr lang="en-US" dirty="0" smtClean="0"/>
              <a:t>Game development requires teamwork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Etiquette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be distracted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Games?</a:t>
            </a:r>
            <a:endParaRPr lang="en-US" dirty="0"/>
          </a:p>
        </p:txBody>
      </p:sp>
      <p:pic>
        <p:nvPicPr>
          <p:cNvPr id="4" name="Picture 3" descr="Video-Games-Pos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1743826"/>
            <a:ext cx="3276600" cy="45807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Game Programmers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953000"/>
          </a:xfrm>
        </p:spPr>
        <p:txBody>
          <a:bodyPr/>
          <a:lstStyle/>
          <a:p>
            <a:r>
              <a:rPr lang="en-US" dirty="0" smtClean="0"/>
              <a:t>Also called Engineers</a:t>
            </a:r>
          </a:p>
          <a:p>
            <a:r>
              <a:rPr lang="en-US" dirty="0" smtClean="0"/>
              <a:t>Sample Tasks</a:t>
            </a:r>
          </a:p>
          <a:p>
            <a:pPr lvl="1"/>
            <a:r>
              <a:rPr lang="en-US" dirty="0" smtClean="0"/>
              <a:t>Implement the game design</a:t>
            </a:r>
          </a:p>
          <a:p>
            <a:pPr lvl="1"/>
            <a:r>
              <a:rPr lang="en-US" dirty="0" smtClean="0"/>
              <a:t>Collaborate with artists to implement art</a:t>
            </a:r>
          </a:p>
          <a:p>
            <a:pPr lvl="1"/>
            <a:r>
              <a:rPr lang="en-US" dirty="0" smtClean="0"/>
              <a:t>Schedule and estimate programming tasks</a:t>
            </a:r>
          </a:p>
          <a:p>
            <a:pPr lvl="1"/>
            <a:r>
              <a:rPr lang="en-US" dirty="0" smtClean="0"/>
              <a:t>Create technical documents</a:t>
            </a:r>
          </a:p>
          <a:p>
            <a:pPr lvl="1"/>
            <a:r>
              <a:rPr lang="en-US" dirty="0" smtClean="0"/>
              <a:t>Fix bugs</a:t>
            </a:r>
          </a:p>
          <a:p>
            <a:pPr lvl="1"/>
            <a:r>
              <a:rPr lang="en-US" dirty="0" smtClean="0"/>
              <a:t>Review code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game_designer.png"/>
          <p:cNvPicPr>
            <a:picLocks noChangeAspect="1"/>
          </p:cNvPicPr>
          <p:nvPr/>
        </p:nvPicPr>
        <p:blipFill>
          <a:blip r:embed="rId2" cstate="print"/>
          <a:srcRect t="27500"/>
          <a:stretch>
            <a:fillRect/>
          </a:stretch>
        </p:blipFill>
        <p:spPr>
          <a:xfrm>
            <a:off x="6019800" y="4572000"/>
            <a:ext cx="3048000" cy="220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597</TotalTime>
  <Words>1282</Words>
  <Application>Microsoft Office PowerPoint</Application>
  <PresentationFormat>On-screen Show (4:3)</PresentationFormat>
  <Paragraphs>310</Paragraphs>
  <Slides>41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Module</vt:lpstr>
      <vt:lpstr>Women in Game Programming</vt:lpstr>
      <vt:lpstr>Overview</vt:lpstr>
      <vt:lpstr>About Me</vt:lpstr>
      <vt:lpstr>TAs</vt:lpstr>
      <vt:lpstr>Names</vt:lpstr>
      <vt:lpstr>Community Building</vt:lpstr>
      <vt:lpstr>Computer Etiquette Request</vt:lpstr>
      <vt:lpstr>Why Study Games?</vt:lpstr>
      <vt:lpstr>Game Programmers</vt:lpstr>
      <vt:lpstr>Game Programming Skills?</vt:lpstr>
      <vt:lpstr>Game Programming Skills</vt:lpstr>
      <vt:lpstr>Survey</vt:lpstr>
      <vt:lpstr>Course Overview</vt:lpstr>
      <vt:lpstr>Development Platform</vt:lpstr>
      <vt:lpstr>Role Models</vt:lpstr>
      <vt:lpstr>Summary</vt:lpstr>
      <vt:lpstr>Syllabus</vt:lpstr>
      <vt:lpstr>Baby!</vt:lpstr>
      <vt:lpstr>Course Overload</vt:lpstr>
      <vt:lpstr>Students who...</vt:lpstr>
      <vt:lpstr>Enrollment</vt:lpstr>
      <vt:lpstr>Rosh Hashana</vt:lpstr>
      <vt:lpstr>First Project</vt:lpstr>
      <vt:lpstr>Growth Mindset Reminder</vt:lpstr>
      <vt:lpstr>Unity Demo</vt:lpstr>
      <vt:lpstr>Organization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Programming</vt:lpstr>
      <vt:lpstr>Variables</vt:lpstr>
      <vt:lpstr>Game Jam!</vt:lpstr>
      <vt:lpstr>Crafting Life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70</cp:revision>
  <dcterms:created xsi:type="dcterms:W3CDTF">2013-08-30T15:25:05Z</dcterms:created>
  <dcterms:modified xsi:type="dcterms:W3CDTF">2015-09-16T03:38:50Z</dcterms:modified>
</cp:coreProperties>
</file>